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9" r:id="rId2"/>
  </p:sldMasterIdLst>
  <p:notesMasterIdLst>
    <p:notesMasterId r:id="rId16"/>
  </p:notesMasterIdLst>
  <p:handoutMasterIdLst>
    <p:handoutMasterId r:id="rId17"/>
  </p:handoutMasterIdLst>
  <p:sldIdLst>
    <p:sldId id="295" r:id="rId3"/>
    <p:sldId id="294" r:id="rId4"/>
    <p:sldId id="266" r:id="rId5"/>
    <p:sldId id="298" r:id="rId6"/>
    <p:sldId id="297" r:id="rId7"/>
    <p:sldId id="299" r:id="rId8"/>
    <p:sldId id="300" r:id="rId9"/>
    <p:sldId id="301" r:id="rId10"/>
    <p:sldId id="302" r:id="rId11"/>
    <p:sldId id="303" r:id="rId12"/>
    <p:sldId id="296" r:id="rId13"/>
    <p:sldId id="293" r:id="rId14"/>
    <p:sldId id="256" r:id="rId15"/>
  </p:sldIdLst>
  <p:sldSz cx="12192000" cy="6858000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BBFF"/>
    <a:srgbClr val="6CBAFE"/>
    <a:srgbClr val="009900"/>
    <a:srgbClr val="9966FF"/>
    <a:srgbClr val="008000"/>
    <a:srgbClr val="186D1E"/>
    <a:srgbClr val="18453B"/>
    <a:srgbClr val="1B7103"/>
    <a:srgbClr val="33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>
      <p:cViewPr varScale="1">
        <p:scale>
          <a:sx n="60" d="100"/>
          <a:sy n="60" d="100"/>
        </p:scale>
        <p:origin x="800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B16AE787-40B1-4B5B-8AFC-9CCF1BB17D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3196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C89AB335-252B-423B-B123-07B7FBB974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79457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981200"/>
            <a:ext cx="10363200" cy="2152650"/>
          </a:xfrm>
        </p:spPr>
        <p:txBody>
          <a:bodyPr/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2600" y="4133850"/>
            <a:ext cx="8534400" cy="15811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Enter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Banquet &amp; Awards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1FBA33-CD9C-C41D-04AD-BB95F0B2ECEE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"/>
            <a:ext cx="10058400" cy="182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7235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91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071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957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311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59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242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932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8724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23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93618"/>
            <a:ext cx="10058400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Enter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Banquet &amp; Awards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0972800" y="6553200"/>
            <a:ext cx="1117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  <a:latin typeface="Arial Rounded MT Bold" pitchFamily="34" charset="0"/>
              </a:defRPr>
            </a:lvl1pPr>
          </a:lstStyle>
          <a:p>
            <a:fld id="{554688C0-3BED-4FFD-827A-1C8936C7AEB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916DC9-A112-9E63-D383-A07475B03281}"/>
              </a:ext>
            </a:extLst>
          </p:cNvPr>
          <p:cNvCxnSpPr/>
          <p:nvPr userDrawn="1"/>
        </p:nvCxnSpPr>
        <p:spPr>
          <a:xfrm flipH="1">
            <a:off x="304800" y="731520"/>
            <a:ext cx="11658600" cy="0"/>
          </a:xfrm>
          <a:prstGeom prst="line">
            <a:avLst/>
          </a:prstGeom>
          <a:ln w="381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949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no T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93618"/>
            <a:ext cx="11785600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Enter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Banquet &amp; Awards</a:t>
            </a:r>
          </a:p>
        </p:txBody>
      </p:sp>
      <p:sp>
        <p:nvSpPr>
          <p:cNvPr id="7" name="Line 9"/>
          <p:cNvSpPr>
            <a:spLocks noChangeShapeType="1"/>
          </p:cNvSpPr>
          <p:nvPr userDrawn="1"/>
        </p:nvSpPr>
        <p:spPr bwMode="auto">
          <a:xfrm>
            <a:off x="203200" y="685800"/>
            <a:ext cx="11785600" cy="0"/>
          </a:xfrm>
          <a:prstGeom prst="line">
            <a:avLst/>
          </a:prstGeom>
          <a:noFill/>
          <a:ln w="57150">
            <a:pattFill prst="openDmnd">
              <a:fgClr>
                <a:schemeClr val="bg1"/>
              </a:fgClr>
              <a:bgClr>
                <a:srgbClr val="008000"/>
              </a:bgClr>
            </a:patt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0972800" y="6553200"/>
            <a:ext cx="1016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  <a:latin typeface="Arial Rounded MT Bold" pitchFamily="34" charset="0"/>
              </a:defRPr>
            </a:lvl1pPr>
          </a:lstStyle>
          <a:p>
            <a:fld id="{554688C0-3BED-4FFD-827A-1C8936C7AEB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3750" y="59000"/>
            <a:ext cx="1126818" cy="59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37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93292"/>
            <a:ext cx="10058400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" y="685800"/>
            <a:ext cx="5872480" cy="5806440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685800"/>
            <a:ext cx="5835293" cy="5806440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Enter Date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Banquet &amp; Awards</a:t>
            </a:r>
          </a:p>
        </p:txBody>
      </p:sp>
      <p:sp>
        <p:nvSpPr>
          <p:cNvPr id="8" name="Line 9"/>
          <p:cNvSpPr>
            <a:spLocks noChangeShapeType="1"/>
          </p:cNvSpPr>
          <p:nvPr userDrawn="1"/>
        </p:nvSpPr>
        <p:spPr bwMode="auto">
          <a:xfrm>
            <a:off x="203200" y="685800"/>
            <a:ext cx="11785600" cy="0"/>
          </a:xfrm>
          <a:prstGeom prst="line">
            <a:avLst/>
          </a:prstGeom>
          <a:noFill/>
          <a:ln w="57150">
            <a:pattFill prst="openDmnd">
              <a:fgClr>
                <a:schemeClr val="bg1"/>
              </a:fgClr>
              <a:bgClr>
                <a:srgbClr val="008000"/>
              </a:bgClr>
            </a:patt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96000" y="762000"/>
            <a:ext cx="0" cy="5638800"/>
          </a:xfrm>
          <a:prstGeom prst="line">
            <a:avLst/>
          </a:prstGeom>
          <a:ln w="76200">
            <a:gradFill>
              <a:gsLst>
                <a:gs pos="0">
                  <a:schemeClr val="bg2">
                    <a:lumMod val="10000"/>
                    <a:lumOff val="90000"/>
                  </a:schemeClr>
                </a:gs>
                <a:gs pos="50000">
                  <a:srgbClr val="008000"/>
                </a:gs>
                <a:gs pos="100000">
                  <a:schemeClr val="bg2">
                    <a:lumMod val="10000"/>
                    <a:lumOff val="9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10261600" y="419615"/>
            <a:ext cx="1727200" cy="237310"/>
          </a:xfrm>
          <a:solidFill>
            <a:srgbClr val="008000"/>
          </a:solidFill>
          <a:ln>
            <a:solidFill>
              <a:schemeClr val="tx1">
                <a:lumMod val="65000"/>
              </a:schemeClr>
            </a:solidFill>
          </a:ln>
        </p:spPr>
        <p:txBody>
          <a:bodyPr/>
          <a:lstStyle>
            <a:lvl1pPr marL="0" indent="0">
              <a:buNone/>
              <a:defRPr sz="1050" b="1">
                <a:solidFill>
                  <a:schemeClr val="tx1"/>
                </a:solidFill>
              </a:defRPr>
            </a:lvl1pPr>
            <a:lvl2pPr marL="288925" indent="0">
              <a:buNone/>
              <a:defRPr/>
            </a:lvl2pPr>
            <a:lvl3pPr marL="571500" indent="0">
              <a:buNone/>
              <a:defRPr/>
            </a:lvl3pPr>
            <a:lvl4pPr marL="860425" indent="0">
              <a:buNone/>
              <a:defRPr/>
            </a:lvl4pPr>
            <a:lvl5pPr marL="1143000" indent="0">
              <a:buNone/>
              <a:defRPr/>
            </a:lvl5pPr>
          </a:lstStyle>
          <a:p>
            <a:pPr lvl="0"/>
            <a:r>
              <a:rPr lang="en-US" dirty="0"/>
              <a:t>Replace Outline</a:t>
            </a:r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0972800" y="6553200"/>
            <a:ext cx="1016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  <a:latin typeface="Arial Rounded MT Bold" pitchFamily="34" charset="0"/>
              </a:defRPr>
            </a:lvl1pPr>
          </a:lstStyle>
          <a:p>
            <a:fld id="{554688C0-3BED-4FFD-827A-1C8936C7AEB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96650" y="66696"/>
            <a:ext cx="649579" cy="3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115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no T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93292"/>
            <a:ext cx="10058400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" y="685800"/>
            <a:ext cx="5872480" cy="5806440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685800"/>
            <a:ext cx="5835293" cy="5806440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Enter Date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Banquet &amp; Awards</a:t>
            </a:r>
          </a:p>
        </p:txBody>
      </p:sp>
      <p:sp>
        <p:nvSpPr>
          <p:cNvPr id="8" name="Line 9"/>
          <p:cNvSpPr>
            <a:spLocks noChangeShapeType="1"/>
          </p:cNvSpPr>
          <p:nvPr userDrawn="1"/>
        </p:nvSpPr>
        <p:spPr bwMode="auto">
          <a:xfrm>
            <a:off x="203200" y="685800"/>
            <a:ext cx="11785600" cy="0"/>
          </a:xfrm>
          <a:prstGeom prst="line">
            <a:avLst/>
          </a:prstGeom>
          <a:noFill/>
          <a:ln w="57150">
            <a:pattFill prst="openDmnd">
              <a:fgClr>
                <a:schemeClr val="bg1"/>
              </a:fgClr>
              <a:bgClr>
                <a:srgbClr val="008000"/>
              </a:bgClr>
            </a:patt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96000" y="762000"/>
            <a:ext cx="0" cy="5638800"/>
          </a:xfrm>
          <a:prstGeom prst="line">
            <a:avLst/>
          </a:prstGeom>
          <a:ln w="76200">
            <a:gradFill>
              <a:gsLst>
                <a:gs pos="0">
                  <a:schemeClr val="bg2">
                    <a:lumMod val="10000"/>
                    <a:lumOff val="90000"/>
                  </a:schemeClr>
                </a:gs>
                <a:gs pos="50000">
                  <a:srgbClr val="008000"/>
                </a:gs>
                <a:gs pos="100000">
                  <a:schemeClr val="bg2">
                    <a:lumMod val="10000"/>
                    <a:lumOff val="9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0972800" y="6553200"/>
            <a:ext cx="1016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  <a:latin typeface="Arial Rounded MT Bold" pitchFamily="34" charset="0"/>
              </a:defRPr>
            </a:lvl1pPr>
          </a:lstStyle>
          <a:p>
            <a:fld id="{554688C0-3BED-4FFD-827A-1C8936C7AEB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3750" y="59000"/>
            <a:ext cx="1126818" cy="59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68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Enter Date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Banquet &amp; Awards</a:t>
            </a:r>
          </a:p>
        </p:txBody>
      </p:sp>
      <p:sp>
        <p:nvSpPr>
          <p:cNvPr id="5" name="Line 9"/>
          <p:cNvSpPr>
            <a:spLocks noChangeShapeType="1"/>
          </p:cNvSpPr>
          <p:nvPr userDrawn="1"/>
        </p:nvSpPr>
        <p:spPr bwMode="auto">
          <a:xfrm>
            <a:off x="203200" y="685800"/>
            <a:ext cx="11785600" cy="0"/>
          </a:xfrm>
          <a:prstGeom prst="line">
            <a:avLst/>
          </a:prstGeom>
          <a:noFill/>
          <a:ln w="57150">
            <a:pattFill prst="openDmnd">
              <a:fgClr>
                <a:schemeClr val="bg1"/>
              </a:fgClr>
              <a:bgClr>
                <a:srgbClr val="008000"/>
              </a:bgClr>
            </a:patt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10261600" y="419615"/>
            <a:ext cx="1727200" cy="237310"/>
          </a:xfrm>
          <a:solidFill>
            <a:srgbClr val="008000"/>
          </a:solidFill>
          <a:ln>
            <a:solidFill>
              <a:schemeClr val="tx1">
                <a:lumMod val="65000"/>
              </a:schemeClr>
            </a:solidFill>
          </a:ln>
        </p:spPr>
        <p:txBody>
          <a:bodyPr/>
          <a:lstStyle>
            <a:lvl1pPr marL="0" indent="0">
              <a:buNone/>
              <a:defRPr sz="1050" b="1">
                <a:solidFill>
                  <a:schemeClr val="tx1"/>
                </a:solidFill>
              </a:defRPr>
            </a:lvl1pPr>
            <a:lvl2pPr marL="288925" indent="0">
              <a:buNone/>
              <a:defRPr/>
            </a:lvl2pPr>
            <a:lvl3pPr marL="571500" indent="0">
              <a:buNone/>
              <a:defRPr/>
            </a:lvl3pPr>
            <a:lvl4pPr marL="860425" indent="0">
              <a:buNone/>
              <a:defRPr/>
            </a:lvl4pPr>
            <a:lvl5pPr marL="1143000" indent="0">
              <a:buNone/>
              <a:defRPr/>
            </a:lvl5pPr>
          </a:lstStyle>
          <a:p>
            <a:pPr lvl="0"/>
            <a:r>
              <a:rPr lang="en-US" dirty="0"/>
              <a:t>Replace Outline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0972800" y="6553200"/>
            <a:ext cx="1016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  <a:latin typeface="Arial Rounded MT Bold" pitchFamily="34" charset="0"/>
              </a:defRPr>
            </a:lvl1pPr>
          </a:lstStyle>
          <a:p>
            <a:fld id="{554688C0-3BED-4FFD-827A-1C8936C7AEB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96650" y="66696"/>
            <a:ext cx="649579" cy="3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292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Enter 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Banquet &amp; Awards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0972800" y="6553200"/>
            <a:ext cx="1016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  <a:latin typeface="Arial Rounded MT Bold" pitchFamily="34" charset="0"/>
              </a:defRPr>
            </a:lvl1pPr>
          </a:lstStyle>
          <a:p>
            <a:fld id="{554688C0-3BED-4FFD-827A-1C8936C7AE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47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005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17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B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101600" y="76200"/>
            <a:ext cx="11988800" cy="6416040"/>
          </a:xfrm>
          <a:prstGeom prst="roundRect">
            <a:avLst>
              <a:gd name="adj" fmla="val 3535"/>
            </a:avLst>
          </a:prstGeom>
          <a:gradFill flip="none" rotWithShape="1">
            <a:gsLst>
              <a:gs pos="0">
                <a:schemeClr val="tx1"/>
              </a:gs>
              <a:gs pos="41000">
                <a:schemeClr val="tx1">
                  <a:lumMod val="85000"/>
                </a:schemeClr>
              </a:gs>
              <a:gs pos="88000">
                <a:schemeClr val="tx1"/>
              </a:gs>
              <a:gs pos="100000">
                <a:srgbClr val="70BBFF"/>
              </a:gs>
            </a:gsLst>
            <a:lin ang="16200000" scaled="1"/>
            <a:tileRect/>
          </a:gradFill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1600" y="102327"/>
            <a:ext cx="10464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1600" y="731520"/>
            <a:ext cx="11988800" cy="576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40320" y="6559760"/>
            <a:ext cx="2011680" cy="22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100">
                <a:solidFill>
                  <a:schemeClr val="tx1"/>
                </a:solidFill>
                <a:latin typeface="Arial Rounded MT Bold" pitchFamily="34" charset="0"/>
              </a:defRPr>
            </a:lvl1pPr>
          </a:lstStyle>
          <a:p>
            <a:r>
              <a:rPr lang="en-US" altLang="en-US"/>
              <a:t>Enter Date</a:t>
            </a:r>
            <a:endParaRPr lang="en-US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553200"/>
            <a:ext cx="449072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100">
                <a:solidFill>
                  <a:schemeClr val="tx1"/>
                </a:solidFill>
                <a:latin typeface="Arial Rounded MT Bold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altLang="en-US"/>
              <a:t>Banquet &amp; Awards</a:t>
            </a:r>
            <a:endParaRPr lang="en-US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074400" y="6553200"/>
            <a:ext cx="1016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  <a:latin typeface="Arial Rounded MT Bold" pitchFamily="34" charset="0"/>
              </a:defRPr>
            </a:lvl1pPr>
          </a:lstStyle>
          <a:p>
            <a:fld id="{554688C0-3BED-4FFD-827A-1C8936C7AEB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blue text with grey and white text&#10;&#10;AI-generated content may be incorrect.">
            <a:extLst>
              <a:ext uri="{FF2B5EF4-FFF2-40B4-BE49-F238E27FC236}">
                <a16:creationId xmlns:a16="http://schemas.microsoft.com/office/drawing/2014/main" id="{CA4A412C-2237-0F4D-83C3-303E3A80C5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29679"/>
            <a:ext cx="2362200" cy="628321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2" r:id="rId4"/>
    <p:sldLayoutId id="2147483658" r:id="rId5"/>
    <p:sldLayoutId id="2147483654" r:id="rId6"/>
    <p:sldLayoutId id="2147483655" r:id="rId7"/>
  </p:sldLayoutIdLst>
  <p:hf hdr="0"/>
  <p:txStyles>
    <p:titleStyle>
      <a:lvl1pPr algn="l" rtl="0" eaLnBrk="1" fontAlgn="base" hangingPunct="1">
        <a:lnSpc>
          <a:spcPts val="2400"/>
        </a:lnSpc>
        <a:spcBef>
          <a:spcPct val="0"/>
        </a:spcBef>
        <a:spcAft>
          <a:spcPct val="0"/>
        </a:spcAft>
        <a:defRPr sz="3200" b="1">
          <a:ln>
            <a:solidFill>
              <a:sysClr val="windowText" lastClr="000000"/>
            </a:solidFill>
          </a:ln>
          <a:solidFill>
            <a:srgbClr val="70BBFF"/>
          </a:solidFill>
          <a:effectLst>
            <a:glow rad="88900">
              <a:schemeClr val="tx1">
                <a:alpha val="40000"/>
              </a:schemeClr>
            </a:glow>
            <a:innerShdw blurRad="63500" dist="50800" dir="18900000">
              <a:prstClr val="black">
                <a:alpha val="50000"/>
              </a:prstClr>
            </a:innerShdw>
          </a:effectLst>
          <a:latin typeface="Agency FB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Arial" charset="0"/>
        </a:defRPr>
      </a:lvl9pPr>
    </p:titleStyle>
    <p:bodyStyle>
      <a:lvl1pPr marL="174625" indent="-174625" algn="l" rtl="0" eaLnBrk="1" fontAlgn="base" hangingPunct="1">
        <a:spcBef>
          <a:spcPts val="0"/>
        </a:spcBef>
        <a:spcAft>
          <a:spcPct val="0"/>
        </a:spcAft>
        <a:buFont typeface="Arial" charset="0"/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168275" algn="l" rtl="0" eaLnBrk="1" fontAlgn="base" hangingPunct="1">
        <a:spcBef>
          <a:spcPts val="0"/>
        </a:spcBef>
        <a:spcAft>
          <a:spcPct val="0"/>
        </a:spcAft>
        <a:buFont typeface="Arial" charset="0"/>
        <a:buChar char="•"/>
        <a:defRPr sz="2000">
          <a:solidFill>
            <a:schemeClr val="bg1"/>
          </a:solidFill>
          <a:latin typeface="+mn-lt"/>
        </a:defRPr>
      </a:lvl2pPr>
      <a:lvl3pPr marL="746125" indent="-174625" algn="l" rtl="0" eaLnBrk="1" fontAlgn="base" hangingPunct="1">
        <a:spcBef>
          <a:spcPts val="0"/>
        </a:spcBef>
        <a:spcAft>
          <a:spcPct val="0"/>
        </a:spcAft>
        <a:buFont typeface="Arial" charset="0"/>
        <a:buChar char="•"/>
        <a:defRPr sz="1800">
          <a:solidFill>
            <a:schemeClr val="bg1"/>
          </a:solidFill>
          <a:latin typeface="+mn-lt"/>
        </a:defRPr>
      </a:lvl3pPr>
      <a:lvl4pPr marL="974725" indent="-114300" algn="l" rtl="0" eaLnBrk="1" fontAlgn="base" hangingPunct="1">
        <a:spcBef>
          <a:spcPts val="0"/>
        </a:spcBef>
        <a:spcAft>
          <a:spcPct val="0"/>
        </a:spcAft>
        <a:buFont typeface="Arial" charset="0"/>
        <a:buChar char="•"/>
        <a:defRPr sz="1600">
          <a:solidFill>
            <a:schemeClr val="bg1"/>
          </a:solidFill>
          <a:latin typeface="+mn-lt"/>
        </a:defRPr>
      </a:lvl4pPr>
      <a:lvl5pPr marL="1254125" indent="-111125" algn="l" rtl="0" eaLnBrk="1" fontAlgn="base" hangingPunct="1">
        <a:spcBef>
          <a:spcPts val="0"/>
        </a:spcBef>
        <a:spcAft>
          <a:spcPct val="0"/>
        </a:spcAft>
        <a:buFont typeface="Arial" charset="0"/>
        <a:buChar char="•"/>
        <a:defRPr sz="1400">
          <a:solidFill>
            <a:schemeClr val="bg1"/>
          </a:solidFill>
          <a:latin typeface="+mn-lt"/>
        </a:defRPr>
      </a:lvl5pPr>
      <a:lvl6pPr marL="1774825" indent="-174625" algn="l" rtl="0" eaLnBrk="1" fontAlgn="base" hangingPunct="1">
        <a:spcBef>
          <a:spcPct val="5000"/>
        </a:spcBef>
        <a:spcAft>
          <a:spcPct val="0"/>
        </a:spcAft>
        <a:buFont typeface="Arial" charset="0"/>
        <a:buChar char="•"/>
        <a:defRPr sz="1600">
          <a:solidFill>
            <a:schemeClr val="tx1"/>
          </a:solidFill>
          <a:latin typeface="+mn-lt"/>
        </a:defRPr>
      </a:lvl6pPr>
      <a:lvl7pPr marL="2232025" indent="-174625" algn="l" rtl="0" eaLnBrk="1" fontAlgn="base" hangingPunct="1">
        <a:spcBef>
          <a:spcPct val="5000"/>
        </a:spcBef>
        <a:spcAft>
          <a:spcPct val="0"/>
        </a:spcAft>
        <a:buFont typeface="Arial" charset="0"/>
        <a:buChar char="•"/>
        <a:defRPr sz="1600">
          <a:solidFill>
            <a:schemeClr val="tx1"/>
          </a:solidFill>
          <a:latin typeface="+mn-lt"/>
        </a:defRPr>
      </a:lvl7pPr>
      <a:lvl8pPr marL="2689225" indent="-174625" algn="l" rtl="0" eaLnBrk="1" fontAlgn="base" hangingPunct="1">
        <a:spcBef>
          <a:spcPct val="5000"/>
        </a:spcBef>
        <a:spcAft>
          <a:spcPct val="0"/>
        </a:spcAft>
        <a:buFont typeface="Arial" charset="0"/>
        <a:buChar char="•"/>
        <a:defRPr sz="1600">
          <a:solidFill>
            <a:schemeClr val="tx1"/>
          </a:solidFill>
          <a:latin typeface="+mn-lt"/>
        </a:defRPr>
      </a:lvl8pPr>
      <a:lvl9pPr marL="3146425" indent="-174625" algn="l" rtl="0" eaLnBrk="1" fontAlgn="base" hangingPunct="1">
        <a:spcBef>
          <a:spcPct val="5000"/>
        </a:spcBef>
        <a:spcAft>
          <a:spcPct val="0"/>
        </a:spcAft>
        <a:buFont typeface="Arial" charset="0"/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35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wscas2026.org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AC570-C809-16CC-B825-30DEB837D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64913B-0F6C-ADC1-A202-7F0E58CA4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Enter 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F6C6C3-359E-E16B-9371-52D52888F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Banquet &amp; Awards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79DDF-CA66-1286-0D39-2B8E979414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4688C0-3BED-4FFD-827A-1C8936C7AEBF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3" name="Content Placeholder 9">
            <a:extLst>
              <a:ext uri="{FF2B5EF4-FFF2-40B4-BE49-F238E27FC236}">
                <a16:creationId xmlns:a16="http://schemas.microsoft.com/office/drawing/2014/main" id="{ADE421EC-0A9E-76DF-C0D3-291269BAA9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951" b="27398"/>
          <a:stretch>
            <a:fillRect/>
          </a:stretch>
        </p:blipFill>
        <p:spPr bwMode="auto">
          <a:xfrm>
            <a:off x="114465" y="228599"/>
            <a:ext cx="11982839" cy="3333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484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69EE1-A144-5B49-49BD-2F2D61232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Posters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39B24-9F4A-3CD7-3607-1A206B89E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Poster awards were judged during live presentations by a committee of reviewers based on technical content, poster quality, and presentation performance</a:t>
            </a:r>
          </a:p>
          <a:p>
            <a:pPr lvl="1"/>
            <a:endParaRPr lang="en-US" dirty="0"/>
          </a:p>
          <a:p>
            <a:r>
              <a:rPr lang="en-US" dirty="0"/>
              <a:t>The Winners are…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highlight>
                  <a:srgbClr val="70BBFF"/>
                </a:highlight>
              </a:rPr>
              <a:t>Monday Poster Session</a:t>
            </a:r>
          </a:p>
          <a:p>
            <a:r>
              <a:rPr lang="en-US" dirty="0"/>
              <a:t>Graham Buchanan, Sree </a:t>
            </a:r>
            <a:r>
              <a:rPr lang="en-US" dirty="0" err="1"/>
              <a:t>Nirmillo</a:t>
            </a:r>
            <a:r>
              <a:rPr lang="en-US" dirty="0"/>
              <a:t> </a:t>
            </a:r>
            <a:r>
              <a:rPr lang="en-US" dirty="0" err="1"/>
              <a:t>Biswash</a:t>
            </a:r>
            <a:r>
              <a:rPr lang="en-US" dirty="0"/>
              <a:t> Tushar, </a:t>
            </a:r>
            <a:r>
              <a:rPr lang="en-US" dirty="0" err="1"/>
              <a:t>Hritom</a:t>
            </a:r>
            <a:r>
              <a:rPr lang="en-US" dirty="0"/>
              <a:t> Das, and Garrett S. Rose</a:t>
            </a:r>
          </a:p>
          <a:p>
            <a:pPr lvl="1"/>
            <a:r>
              <a:rPr lang="en-US" dirty="0"/>
              <a:t>University of Tennessee, Knoxville and Oklahoma State University</a:t>
            </a:r>
          </a:p>
          <a:p>
            <a:pPr lvl="1"/>
            <a:r>
              <a:rPr lang="en-US" i="1" dirty="0"/>
              <a:t>Dynamic Programming Resolution of </a:t>
            </a:r>
            <a:r>
              <a:rPr lang="en-US" i="1" dirty="0" err="1"/>
              <a:t>Memristive</a:t>
            </a:r>
            <a:r>
              <a:rPr lang="en-US" i="1" dirty="0"/>
              <a:t> Synapse</a:t>
            </a:r>
          </a:p>
          <a:p>
            <a:pPr lvl="1"/>
            <a:endParaRPr lang="en-US" i="1" dirty="0"/>
          </a:p>
          <a:p>
            <a:pPr marL="0" indent="0">
              <a:buNone/>
            </a:pPr>
            <a:r>
              <a:rPr lang="en-US" dirty="0">
                <a:highlight>
                  <a:srgbClr val="70BBFF"/>
                </a:highlight>
              </a:rPr>
              <a:t>Tuesday Poster Session</a:t>
            </a:r>
          </a:p>
          <a:p>
            <a:r>
              <a:rPr lang="en-US" dirty="0"/>
              <a:t>Melania St. Cyr, Sarina Sabouri, Azin </a:t>
            </a:r>
            <a:r>
              <a:rPr lang="en-US" dirty="0" err="1"/>
              <a:t>Zarrasvand</a:t>
            </a:r>
            <a:r>
              <a:rPr lang="en-US" dirty="0"/>
              <a:t>, and Negar </a:t>
            </a:r>
            <a:r>
              <a:rPr lang="en-US" dirty="0" err="1"/>
              <a:t>Reiskarimian</a:t>
            </a:r>
            <a:endParaRPr lang="en-US" dirty="0"/>
          </a:p>
          <a:p>
            <a:pPr lvl="1"/>
            <a:r>
              <a:rPr lang="en-US" dirty="0"/>
              <a:t>Massachusetts Institute of Technology and Draper Laboratory</a:t>
            </a:r>
          </a:p>
          <a:p>
            <a:pPr lvl="1"/>
            <a:r>
              <a:rPr lang="en-US" i="1" dirty="0"/>
              <a:t>A Feasibility Study on Portable Microwave Tumor Detection</a:t>
            </a:r>
          </a:p>
          <a:p>
            <a:pPr lvl="1"/>
            <a:endParaRPr lang="en-US" i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AF1DC-2A39-4288-0954-DC02500EF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Enter 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A8E889-219E-4CAB-244C-200B929C7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Banquet &amp; Awards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E091A-0A6D-57EE-BDE1-B42F1B209C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4688C0-3BED-4FFD-827A-1C8936C7AEB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83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0B07E-EA1A-4008-84EA-C4533EF57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6F0A2CB-FCF9-7A08-D531-006C2B8B07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MWSCAS 2025 Special Thanks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C94B39E1-E2D1-B25D-0EE6-F70698AA9C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Andrew Mason &amp; Navid Yazdi</a:t>
            </a:r>
          </a:p>
          <a:p>
            <a:r>
              <a:rPr lang="en-US" dirty="0"/>
              <a:t>MWSCAS 2025 General Co-Chairs</a:t>
            </a:r>
          </a:p>
          <a:p>
            <a:endParaRPr lang="en-US" sz="2000" dirty="0"/>
          </a:p>
          <a:p>
            <a:r>
              <a:rPr lang="en-US" sz="2000" dirty="0"/>
              <a:t>Electrical and Computer Engineering</a:t>
            </a:r>
          </a:p>
          <a:p>
            <a:r>
              <a:rPr lang="en-US" b="1" i="1" dirty="0">
                <a:solidFill>
                  <a:schemeClr val="accent1"/>
                </a:solidFill>
                <a:latin typeface="Arial Rounded MT Bold" pitchFamily="34" charset="0"/>
              </a:rPr>
              <a:t>Michigan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3531646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C7E01-848B-6DB7-F7E7-DF28E3F9A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 Takes a Village…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232FA-0A58-74BB-0A02-C8C40B923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It really does take a major </a:t>
            </a:r>
            <a:r>
              <a:rPr lang="en-US" sz="3200" b="1" u="sng" dirty="0"/>
              <a:t>team effort</a:t>
            </a:r>
            <a:r>
              <a:rPr lang="en-US" sz="3200" dirty="0"/>
              <a:t> to pull off a conference like MWSCAS</a:t>
            </a:r>
          </a:p>
          <a:p>
            <a:pPr lvl="1"/>
            <a:r>
              <a:rPr lang="en-US" sz="2800" dirty="0"/>
              <a:t>Without the help of many others, Navid and Andrew would never have been able to bring you a successful conference</a:t>
            </a:r>
          </a:p>
          <a:p>
            <a:pPr>
              <a:spcBef>
                <a:spcPts val="600"/>
              </a:spcBef>
            </a:pPr>
            <a:r>
              <a:rPr lang="en-US" sz="3200" dirty="0"/>
              <a:t>Thanks to each of our organizing committee members!</a:t>
            </a:r>
          </a:p>
          <a:p>
            <a:pPr>
              <a:spcBef>
                <a:spcPts val="600"/>
              </a:spcBef>
            </a:pPr>
            <a:r>
              <a:rPr lang="en-US" sz="3200" dirty="0"/>
              <a:t>Thanks to our registration &amp; local support team</a:t>
            </a:r>
          </a:p>
          <a:p>
            <a:pPr lvl="1"/>
            <a:r>
              <a:rPr lang="en-US" sz="2800" dirty="0"/>
              <a:t>[all around problem solvers] </a:t>
            </a:r>
            <a:r>
              <a:rPr lang="en-US" sz="2800" b="1" dirty="0"/>
              <a:t>Sam Lobert, </a:t>
            </a:r>
            <a:r>
              <a:rPr lang="en-US" sz="2800" b="1" dirty="0" err="1"/>
              <a:t>Billur</a:t>
            </a:r>
            <a:r>
              <a:rPr lang="en-US" sz="2800" b="1" dirty="0"/>
              <a:t> </a:t>
            </a:r>
            <a:r>
              <a:rPr lang="en-US" sz="2800" b="1" dirty="0" err="1"/>
              <a:t>Haskara</a:t>
            </a:r>
            <a:endParaRPr lang="en-US" sz="2800" b="1" dirty="0"/>
          </a:p>
          <a:p>
            <a:pPr lvl="1"/>
            <a:r>
              <a:rPr lang="en-US" sz="2800" dirty="0"/>
              <a:t>[registration desk] </a:t>
            </a:r>
            <a:r>
              <a:rPr lang="en-US" sz="2800" b="1" dirty="0"/>
              <a:t>Christine &amp;</a:t>
            </a:r>
            <a:r>
              <a:rPr lang="en-US" sz="2800" dirty="0"/>
              <a:t> </a:t>
            </a:r>
            <a:r>
              <a:rPr lang="en-US" sz="2800" b="1" dirty="0"/>
              <a:t>Abi</a:t>
            </a:r>
          </a:p>
          <a:p>
            <a:pPr lvl="1"/>
            <a:r>
              <a:rPr lang="en-US" sz="2800" dirty="0"/>
              <a:t>and a dozen+ student volunteers from MSU and beyond</a:t>
            </a:r>
          </a:p>
          <a:p>
            <a:pPr>
              <a:spcBef>
                <a:spcPts val="600"/>
              </a:spcBef>
            </a:pPr>
            <a:r>
              <a:rPr lang="en-US" sz="3200" dirty="0"/>
              <a:t>Very special thanks for amazing insight and advise from past MWSCAS chairs, </a:t>
            </a:r>
            <a:r>
              <a:rPr lang="en-US" sz="3200" b="1" dirty="0"/>
              <a:t>Randy Geiger </a:t>
            </a:r>
            <a:r>
              <a:rPr lang="en-US" sz="3200" dirty="0"/>
              <a:t>and </a:t>
            </a:r>
            <a:r>
              <a:rPr lang="en-US" sz="3200" b="1" dirty="0"/>
              <a:t>Pamela Abshire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93628-002F-43BA-9396-0A5D97918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Enter 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D858FA-1F39-5EF1-07C6-B7150DA08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Banquet &amp; Awards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B6502-71EF-0C56-04CC-6B9DAD9CC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4688C0-3BED-4FFD-827A-1C8936C7AEB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48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1720eb1-c12e-4d17-b91d-2c185d5632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5059"/>
            <a:ext cx="9144000" cy="15267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87499" y="1645921"/>
            <a:ext cx="745913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800"/>
              </a:spcAft>
              <a:defRPr sz="1600">
                <a:solidFill>
                  <a:srgbClr val="000000"/>
                </a:solidFill>
                <a:latin typeface="Calibri"/>
              </a:defRPr>
            </a:pPr>
            <a:r>
              <a:rPr sz="2000" dirty="0">
                <a:solidFill>
                  <a:srgbClr val="000000"/>
                </a:solidFill>
                <a:latin typeface="Calibri"/>
              </a:rPr>
              <a:t>📍 Hilton Netherland Plaza, Cincinnati, OH | 🗓 Aug 9–12, 2026</a:t>
            </a:r>
          </a:p>
          <a:p>
            <a:pPr defTabSz="457200" fontAlgn="auto">
              <a:spcBef>
                <a:spcPts val="0"/>
              </a:spcBef>
              <a:spcAft>
                <a:spcPts val="800"/>
              </a:spcAft>
              <a:defRPr sz="1600">
                <a:solidFill>
                  <a:srgbClr val="000000"/>
                </a:solidFill>
                <a:latin typeface="Calibri"/>
              </a:defRPr>
            </a:pPr>
            <a:r>
              <a:rPr sz="2000" dirty="0">
                <a:solidFill>
                  <a:srgbClr val="000000"/>
                </a:solidFill>
                <a:latin typeface="Calibri"/>
              </a:rPr>
              <a:t>🎯</a:t>
            </a:r>
            <a:r>
              <a:rPr sz="2000" dirty="0">
                <a:solidFill>
                  <a:srgbClr val="0070C0"/>
                </a:solidFill>
                <a:latin typeface="Calibri"/>
              </a:rPr>
              <a:t> Theme: </a:t>
            </a:r>
            <a:r>
              <a:rPr sz="2000" dirty="0">
                <a:solidFill>
                  <a:srgbClr val="C00000"/>
                </a:solidFill>
                <a:latin typeface="Calibri"/>
              </a:rPr>
              <a:t>Co-design across scale</a:t>
            </a:r>
            <a:r>
              <a:rPr lang="en-US" sz="2000" dirty="0">
                <a:solidFill>
                  <a:srgbClr val="C00000"/>
                </a:solidFill>
                <a:latin typeface="Calibri"/>
              </a:rPr>
              <a:t>:</a:t>
            </a:r>
            <a:r>
              <a:rPr sz="2000" dirty="0">
                <a:solidFill>
                  <a:srgbClr val="C00000"/>
                </a:solidFill>
                <a:latin typeface="Calibri"/>
              </a:rPr>
              <a:t> from systems to devices to circuits</a:t>
            </a:r>
          </a:p>
          <a:p>
            <a:pPr defTabSz="457200" fontAlgn="auto">
              <a:spcBef>
                <a:spcPts val="0"/>
              </a:spcBef>
              <a:spcAft>
                <a:spcPts val="800"/>
              </a:spcAft>
              <a:defRPr sz="1600">
                <a:solidFill>
                  <a:srgbClr val="000000"/>
                </a:solidFill>
                <a:latin typeface="Calibri"/>
              </a:defRPr>
            </a:pPr>
            <a:r>
              <a:rPr sz="2000" dirty="0">
                <a:solidFill>
                  <a:srgbClr val="000000"/>
                </a:solidFill>
                <a:latin typeface="Calibri"/>
              </a:rPr>
              <a:t>🗣 </a:t>
            </a:r>
            <a:r>
              <a:rPr sz="2000" dirty="0">
                <a:solidFill>
                  <a:srgbClr val="0070C0"/>
                </a:solidFill>
                <a:latin typeface="Calibri"/>
              </a:rPr>
              <a:t>Program:</a:t>
            </a:r>
            <a:r>
              <a:rPr sz="2000" dirty="0">
                <a:solidFill>
                  <a:srgbClr val="000000"/>
                </a:solidFill>
                <a:latin typeface="Calibri"/>
              </a:rPr>
              <a:t> Oral &amp; poster sessions, tutorials, special sessions</a:t>
            </a:r>
          </a:p>
          <a:p>
            <a:pPr defTabSz="457200" fontAlgn="auto">
              <a:spcBef>
                <a:spcPts val="0"/>
              </a:spcBef>
              <a:spcAft>
                <a:spcPts val="800"/>
              </a:spcAft>
              <a:defRPr sz="1600">
                <a:solidFill>
                  <a:srgbClr val="000000"/>
                </a:solidFill>
                <a:latin typeface="Calibri"/>
              </a:defRPr>
            </a:pPr>
            <a:r>
              <a:rPr sz="2000" dirty="0">
                <a:solidFill>
                  <a:srgbClr val="000000"/>
                </a:solidFill>
                <a:latin typeface="Calibri"/>
              </a:rPr>
              <a:t>🎓 </a:t>
            </a:r>
            <a:r>
              <a:rPr sz="2000" dirty="0">
                <a:solidFill>
                  <a:srgbClr val="0070C0"/>
                </a:solidFill>
                <a:latin typeface="Calibri"/>
              </a:rPr>
              <a:t>Student events: </a:t>
            </a:r>
            <a:r>
              <a:rPr sz="2000" dirty="0">
                <a:solidFill>
                  <a:srgbClr val="000000"/>
                </a:solidFill>
                <a:latin typeface="Calibri"/>
              </a:rPr>
              <a:t>Interactive demos, competitions with prizes</a:t>
            </a:r>
          </a:p>
          <a:p>
            <a:pPr defTabSz="457200" fontAlgn="auto">
              <a:spcBef>
                <a:spcPts val="0"/>
              </a:spcBef>
              <a:spcAft>
                <a:spcPts val="800"/>
              </a:spcAft>
              <a:defRPr sz="1600">
                <a:solidFill>
                  <a:srgbClr val="000000"/>
                </a:solidFill>
                <a:latin typeface="Calibri"/>
              </a:defRPr>
            </a:pPr>
            <a:r>
              <a:rPr sz="2000" dirty="0">
                <a:solidFill>
                  <a:srgbClr val="000000"/>
                </a:solidFill>
                <a:latin typeface="Calibri"/>
              </a:rPr>
              <a:t>📡 </a:t>
            </a:r>
            <a:r>
              <a:rPr sz="2000" dirty="0">
                <a:solidFill>
                  <a:srgbClr val="0070C0"/>
                </a:solidFill>
                <a:latin typeface="Calibri"/>
              </a:rPr>
              <a:t>Tracks:</a:t>
            </a:r>
            <a:r>
              <a:rPr sz="2000" dirty="0">
                <a:solidFill>
                  <a:srgbClr val="000000"/>
                </a:solidFill>
                <a:latin typeface="Calibri"/>
              </a:rPr>
              <a:t> Analog/Mixed-Signal, Digital, Power, Sensor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s</a:t>
            </a:r>
            <a:r>
              <a:rPr sz="2000" dirty="0">
                <a:solidFill>
                  <a:srgbClr val="000000"/>
                </a:solidFill>
                <a:latin typeface="Calibri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 Signal</a:t>
            </a:r>
            <a:r>
              <a:rPr sz="20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&amp; Image Processing, Communications, </a:t>
            </a:r>
            <a:r>
              <a:rPr sz="2000" dirty="0">
                <a:solidFill>
                  <a:srgbClr val="000000"/>
                </a:solidFill>
                <a:latin typeface="Calibri"/>
              </a:rPr>
              <a:t>Biomedical, AI, Beyond CMOS</a:t>
            </a:r>
          </a:p>
          <a:p>
            <a:pPr defTabSz="457200" fontAlgn="auto">
              <a:spcBef>
                <a:spcPts val="0"/>
              </a:spcBef>
              <a:spcAft>
                <a:spcPts val="800"/>
              </a:spcAft>
              <a:defRPr sz="1600">
                <a:solidFill>
                  <a:srgbClr val="000000"/>
                </a:solidFill>
                <a:latin typeface="Calibri"/>
              </a:defRPr>
            </a:pPr>
            <a:r>
              <a:rPr sz="2000" dirty="0">
                <a:solidFill>
                  <a:srgbClr val="000000"/>
                </a:solidFill>
                <a:latin typeface="Calibri"/>
              </a:rPr>
              <a:t>📅 </a:t>
            </a:r>
            <a:r>
              <a:rPr sz="2000" dirty="0">
                <a:solidFill>
                  <a:srgbClr val="0070C0"/>
                </a:solidFill>
                <a:latin typeface="Calibri"/>
              </a:rPr>
              <a:t>Key Dates: </a:t>
            </a:r>
            <a:endParaRPr lang="en-US" sz="2000" dirty="0">
              <a:solidFill>
                <a:srgbClr val="0070C0"/>
              </a:solidFill>
              <a:latin typeface="Calibri"/>
            </a:endParaRPr>
          </a:p>
          <a:p>
            <a:pPr defTabSz="457200" fontAlgn="auto">
              <a:spcBef>
                <a:spcPts val="0"/>
              </a:spcBef>
              <a:spcAft>
                <a:spcPts val="800"/>
              </a:spcAft>
              <a:defRPr sz="1600">
                <a:solidFill>
                  <a:srgbClr val="000000"/>
                </a:solidFill>
                <a:latin typeface="Calibri"/>
              </a:defRPr>
            </a:pPr>
            <a:endParaRPr lang="en-US" sz="2000" dirty="0">
              <a:solidFill>
                <a:srgbClr val="000000"/>
              </a:solidFill>
              <a:latin typeface="Calibri"/>
            </a:endParaRPr>
          </a:p>
          <a:p>
            <a:pPr defTabSz="457200" fontAlgn="auto">
              <a:spcBef>
                <a:spcPts val="0"/>
              </a:spcBef>
              <a:spcAft>
                <a:spcPts val="800"/>
              </a:spcAft>
              <a:defRPr sz="1600">
                <a:solidFill>
                  <a:srgbClr val="000000"/>
                </a:solidFill>
                <a:latin typeface="Calibri"/>
              </a:defRPr>
            </a:pPr>
            <a:endParaRPr lang="en-US" sz="2000" dirty="0">
              <a:solidFill>
                <a:srgbClr val="000000"/>
              </a:solidFill>
              <a:latin typeface="Calibri"/>
            </a:endParaRPr>
          </a:p>
          <a:p>
            <a:pPr defTabSz="457200" fontAlgn="auto">
              <a:spcBef>
                <a:spcPts val="0"/>
              </a:spcBef>
              <a:spcAft>
                <a:spcPts val="800"/>
              </a:spcAft>
              <a:defRPr sz="1600">
                <a:solidFill>
                  <a:srgbClr val="000000"/>
                </a:solidFill>
                <a:latin typeface="Calibri"/>
              </a:defRPr>
            </a:pPr>
            <a:r>
              <a:rPr sz="2000" dirty="0">
                <a:solidFill>
                  <a:srgbClr val="000000"/>
                </a:solidFill>
                <a:latin typeface="Calibri"/>
              </a:rPr>
              <a:t>👥 </a:t>
            </a:r>
            <a:r>
              <a:rPr sz="2000" dirty="0">
                <a:solidFill>
                  <a:srgbClr val="0070C0"/>
                </a:solidFill>
                <a:latin typeface="Calibri"/>
              </a:rPr>
              <a:t>General </a:t>
            </a:r>
            <a:r>
              <a:rPr lang="en-US" sz="2000" dirty="0">
                <a:solidFill>
                  <a:srgbClr val="0070C0"/>
                </a:solidFill>
                <a:latin typeface="Calibri"/>
              </a:rPr>
              <a:t>c</a:t>
            </a:r>
            <a:r>
              <a:rPr sz="2000" dirty="0">
                <a:solidFill>
                  <a:srgbClr val="0070C0"/>
                </a:solidFill>
                <a:latin typeface="Calibri"/>
              </a:rPr>
              <a:t>o-</a:t>
            </a:r>
            <a:r>
              <a:rPr lang="en-US" sz="2000" dirty="0">
                <a:solidFill>
                  <a:srgbClr val="0070C0"/>
                </a:solidFill>
                <a:latin typeface="Calibri"/>
              </a:rPr>
              <a:t>c</a:t>
            </a:r>
            <a:r>
              <a:rPr sz="2000" dirty="0">
                <a:solidFill>
                  <a:srgbClr val="0070C0"/>
                </a:solidFill>
                <a:latin typeface="Calibri"/>
              </a:rPr>
              <a:t>hairs: </a:t>
            </a:r>
            <a:r>
              <a:rPr sz="2000" dirty="0">
                <a:solidFill>
                  <a:srgbClr val="000000"/>
                </a:solidFill>
                <a:latin typeface="Calibri"/>
              </a:rPr>
              <a:t>Soumyajit Mandal (BNL), Rashmi Jha (UC)</a:t>
            </a:r>
          </a:p>
          <a:p>
            <a:pPr defTabSz="457200" fontAlgn="auto">
              <a:spcBef>
                <a:spcPts val="0"/>
              </a:spcBef>
              <a:spcAft>
                <a:spcPts val="800"/>
              </a:spcAft>
              <a:defRPr sz="1600">
                <a:solidFill>
                  <a:srgbClr val="000000"/>
                </a:solidFill>
                <a:latin typeface="Calibri"/>
              </a:defRPr>
            </a:pPr>
            <a:r>
              <a:rPr sz="2000" dirty="0">
                <a:solidFill>
                  <a:srgbClr val="000000"/>
                </a:solidFill>
                <a:latin typeface="Calibri"/>
              </a:rPr>
              <a:t>🌐 </a:t>
            </a:r>
            <a:r>
              <a:rPr sz="2000" dirty="0">
                <a:solidFill>
                  <a:srgbClr val="0070C0"/>
                </a:solidFill>
                <a:latin typeface="Calibri"/>
              </a:rPr>
              <a:t>More info: </a:t>
            </a:r>
            <a:r>
              <a:rPr lang="en-US" sz="2000" dirty="0">
                <a:solidFill>
                  <a:srgbClr val="000000"/>
                </a:solidFill>
                <a:latin typeface="Calibri"/>
                <a:hlinkClick r:id="rId3"/>
              </a:rPr>
              <a:t>www.</a:t>
            </a:r>
            <a:r>
              <a:rPr sz="2000" dirty="0">
                <a:solidFill>
                  <a:srgbClr val="000000"/>
                </a:solidFill>
                <a:latin typeface="Calibri"/>
                <a:hlinkClick r:id="rId3"/>
              </a:rPr>
              <a:t>mwscas2026.org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   </a:t>
            </a:r>
            <a:endParaRPr sz="20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Picture 4" descr="3490fb1a-4f27-4c0d-94ac-58bd1926f0d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3710" y="2479888"/>
            <a:ext cx="2134290" cy="2732193"/>
          </a:xfrm>
          <a:prstGeom prst="rect">
            <a:avLst/>
          </a:prstGeom>
        </p:spPr>
      </p:pic>
      <p:pic>
        <p:nvPicPr>
          <p:cNvPr id="6" name="Picture 5" descr="fef703a2-b19c-44f9-8bdc-be2c80aed4b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7360" y="5576147"/>
            <a:ext cx="1188720" cy="1188720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F570171-035C-6F80-FB27-FF64B02EE3E4}"/>
              </a:ext>
            </a:extLst>
          </p:cNvPr>
          <p:cNvGraphicFramePr>
            <a:graphicFrameLocks noGrp="1"/>
          </p:cNvGraphicFramePr>
          <p:nvPr/>
        </p:nvGraphicFramePr>
        <p:xfrm>
          <a:off x="2664997" y="4427220"/>
          <a:ext cx="5710767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2323">
                  <a:extLst>
                    <a:ext uri="{9D8B030D-6E8A-4147-A177-3AD203B41FA5}">
                      <a16:colId xmlns:a16="http://schemas.microsoft.com/office/drawing/2014/main" val="1033379443"/>
                    </a:ext>
                  </a:extLst>
                </a:gridCol>
                <a:gridCol w="2328444">
                  <a:extLst>
                    <a:ext uri="{9D8B030D-6E8A-4147-A177-3AD203B41FA5}">
                      <a16:colId xmlns:a16="http://schemas.microsoft.com/office/drawing/2014/main" val="28112608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Mar 2 – Tutorials/Special Sessions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May 2 – Acceptance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9396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Mar 16 – Regular Papers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Jun 8 – Final Papers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017149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CA00EA1-EDFC-9E76-0CF0-366F1AAAB4D9}"/>
              </a:ext>
            </a:extLst>
          </p:cNvPr>
          <p:cNvSpPr txBox="1"/>
          <p:nvPr/>
        </p:nvSpPr>
        <p:spPr>
          <a:xfrm>
            <a:off x="3181841" y="6161266"/>
            <a:ext cx="5193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C00000"/>
                </a:solidFill>
                <a:latin typeface="Calibri"/>
              </a:rPr>
              <a:t>Hoping to see all of you in Cincinnati next year!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AD52A8-B663-B367-92B3-B72542544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Enter 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72D082-F714-EAD3-62F3-B9995AEA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Banquet &amp; Awards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2B73E-87C1-B2F8-97DB-318693A369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4688C0-3BED-4FFD-827A-1C8936C7AEBF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2" name="Content Placeholder 9">
            <a:extLst>
              <a:ext uri="{FF2B5EF4-FFF2-40B4-BE49-F238E27FC236}">
                <a16:creationId xmlns:a16="http://schemas.microsoft.com/office/drawing/2014/main" id="{D525AD7D-B464-CBE0-DF15-F8745FEF88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902"/>
          <a:stretch>
            <a:fillRect/>
          </a:stretch>
        </p:blipFill>
        <p:spPr bwMode="auto">
          <a:xfrm>
            <a:off x="97076" y="278842"/>
            <a:ext cx="11997848" cy="2321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864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MWSCAS 20</a:t>
            </a:r>
            <a:r>
              <a:rPr lang="en-US" sz="4800" u="sng" dirty="0"/>
              <a:t>24</a:t>
            </a:r>
            <a:r>
              <a:rPr lang="en-US" sz="4800" dirty="0"/>
              <a:t> Myril B. Reed Best Paper Award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Andrew Mason &amp; Navid Yazdi</a:t>
            </a:r>
          </a:p>
          <a:p>
            <a:r>
              <a:rPr lang="en-US" dirty="0"/>
              <a:t>MWSCAS 2025 General Co-Chairs</a:t>
            </a:r>
          </a:p>
          <a:p>
            <a:endParaRPr lang="en-US" sz="2000" dirty="0"/>
          </a:p>
          <a:p>
            <a:r>
              <a:rPr lang="en-US" sz="2000" dirty="0"/>
              <a:t>Electrical and Computer Engineering</a:t>
            </a:r>
          </a:p>
          <a:p>
            <a:r>
              <a:rPr lang="en-US" b="1" i="1" dirty="0">
                <a:solidFill>
                  <a:schemeClr val="accent1"/>
                </a:solidFill>
                <a:latin typeface="Arial Rounded MT Bold" pitchFamily="34" charset="0"/>
              </a:rPr>
              <a:t>Michigan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2337336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3B9AB-0690-CC7D-C2A7-AEDE31387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2024 Myril B. Reed Award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B9EF7-1C3A-5ABE-C6EA-295E775CA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Myril B. Reed was instrumental in establishing the MWSCAS and, along with Ray Wainwright, chaired the first two Midwest Symposiums in 1955 and 1956.</a:t>
            </a:r>
          </a:p>
          <a:p>
            <a:pPr>
              <a:spcBef>
                <a:spcPts val="600"/>
              </a:spcBef>
            </a:pPr>
            <a:r>
              <a:rPr lang="en-US" dirty="0"/>
              <a:t>The Myril B. Reed Best Paper Award is given each year for the best paper presented at the previous MWSCAS</a:t>
            </a:r>
          </a:p>
          <a:p>
            <a:pPr>
              <a:spcBef>
                <a:spcPts val="600"/>
              </a:spcBef>
            </a:pPr>
            <a:endParaRPr lang="en-US" dirty="0"/>
          </a:p>
          <a:p>
            <a:pPr>
              <a:spcBef>
                <a:spcPts val="600"/>
              </a:spcBef>
            </a:pPr>
            <a:r>
              <a:rPr lang="en-US" dirty="0"/>
              <a:t>The 2024 Myril B. Reed Best Paper Award goes to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/>
              <a:t>	&lt;drum roll…..&gt;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800" dirty="0"/>
              <a:t>Ahmed </a:t>
            </a:r>
            <a:r>
              <a:rPr lang="en-US" sz="2800" dirty="0" err="1"/>
              <a:t>Benbuk</a:t>
            </a:r>
            <a:r>
              <a:rPr lang="en-US" sz="2800" dirty="0"/>
              <a:t>, Diogo Moniz-Garcia, Daniel Gulick, Alfredo Quinones-Hinojosa, and Jennifer Blain, for paper titled “A Miniaturized Wireless Battery Free Implant for in Vivo Musculoskeletal Stimulation”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Each author will receive a plaque and a $100 gift card award at the MWSCAS 2025 conference.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4FFA2-1AFD-1761-1169-C1E75BB15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Enter 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BF4A3E-DF1E-7CD3-293E-250FBE51E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Banquet &amp; Awards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57493-CF4E-431B-F035-AF86486BFC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4688C0-3BED-4FFD-827A-1C8936C7AEB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26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1D17A-C7A9-FE80-84C2-A8A2EA56C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0E67C69-FDDC-C2A9-48CC-D073B53896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MWSCAS 2025 Best Paper Awards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DCB4E523-854C-7CFC-B84A-7EAD6885BD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Andrew Mason &amp; Navid Yazdi</a:t>
            </a:r>
          </a:p>
          <a:p>
            <a:r>
              <a:rPr lang="en-US" dirty="0"/>
              <a:t>MWSCAS 2025 General Co-Chairs</a:t>
            </a:r>
          </a:p>
          <a:p>
            <a:endParaRPr lang="en-US" sz="2000" dirty="0"/>
          </a:p>
          <a:p>
            <a:r>
              <a:rPr lang="en-US" sz="2000" dirty="0"/>
              <a:t>Electrical and Computer Engineering</a:t>
            </a:r>
          </a:p>
          <a:p>
            <a:r>
              <a:rPr lang="en-US" b="1" i="1" dirty="0">
                <a:solidFill>
                  <a:schemeClr val="accent1"/>
                </a:solidFill>
                <a:latin typeface="Arial Rounded MT Bold" pitchFamily="34" charset="0"/>
              </a:rPr>
              <a:t>Michigan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2798176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F1FB4-8431-C231-5412-E4DD5E7B9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2025 Best Paper Selection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52254-E1B6-36CA-5F8C-A77043A65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Based on paper submission reviews from the MWSCAS 2025 Technical Program Review Committee, the top 11 papers were selected.</a:t>
            </a:r>
          </a:p>
          <a:p>
            <a:pPr>
              <a:spcBef>
                <a:spcPts val="600"/>
              </a:spcBef>
            </a:pPr>
            <a:r>
              <a:rPr lang="en-US" dirty="0"/>
              <a:t>These 11 top papers were reviewed again and ranked by an awards committee assigned by the Technical Program Chairs</a:t>
            </a:r>
          </a:p>
          <a:p>
            <a:pPr>
              <a:spcBef>
                <a:spcPts val="600"/>
              </a:spcBef>
            </a:pPr>
            <a:r>
              <a:rPr lang="en-US" dirty="0"/>
              <a:t>From this ranking, the top 3 papers were awarded Best Paper Awards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note, all of these were student-authored papers!</a:t>
            </a:r>
          </a:p>
          <a:p>
            <a:pPr>
              <a:spcBef>
                <a:spcPts val="600"/>
              </a:spcBef>
            </a:pPr>
            <a:r>
              <a:rPr lang="en-US" dirty="0"/>
              <a:t>The next 3 ranked papers with student authors were awarded Best Student Paper</a:t>
            </a:r>
          </a:p>
          <a:p>
            <a:pPr>
              <a:spcBef>
                <a:spcPts val="600"/>
              </a:spcBef>
            </a:pPr>
            <a:r>
              <a:rPr lang="en-US" dirty="0"/>
              <a:t>And the remaining 5 papers were classified as Best Paper Finalist.</a:t>
            </a:r>
          </a:p>
          <a:p>
            <a:pPr>
              <a:spcBef>
                <a:spcPts val="600"/>
              </a:spcBef>
            </a:pPr>
            <a:endParaRPr lang="en-US" dirty="0"/>
          </a:p>
          <a:p>
            <a:pPr>
              <a:spcBef>
                <a:spcPts val="600"/>
              </a:spcBef>
            </a:pPr>
            <a:r>
              <a:rPr lang="en-US" dirty="0"/>
              <a:t>The award winners, in reverse order are…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77EF6-1D21-2CA9-6193-AB9AB32FF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Enter 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F2D21-3077-7DEA-974C-C88345A10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Banquet &amp; Awards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2105AA-8230-0625-9802-24A161D8C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4688C0-3BED-4FFD-827A-1C8936C7AEB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73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9C079-DDBA-1AF8-F49D-11C4BE137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Paper Finalist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3716E-034D-B2DB-76D8-3313041C1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Let up recognize the papers that made it to the finalists list </a:t>
            </a:r>
            <a:r>
              <a:rPr lang="en-US" dirty="0"/>
              <a:t>(in no order)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>
                <a:highlight>
                  <a:srgbClr val="70BBFF"/>
                </a:highlight>
              </a:rPr>
              <a:t>please stand if you are one of these authors</a:t>
            </a:r>
            <a:r>
              <a:rPr lang="en-US" dirty="0"/>
              <a:t>)</a:t>
            </a:r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en-US" b="1" dirty="0"/>
              <a:t>Justin London, </a:t>
            </a:r>
            <a:r>
              <a:rPr lang="en-US" b="1" dirty="0" err="1"/>
              <a:t>Tingjun</a:t>
            </a:r>
            <a:r>
              <a:rPr lang="en-US" b="1" dirty="0"/>
              <a:t> Lei, </a:t>
            </a:r>
            <a:r>
              <a:rPr lang="en-US" b="1" dirty="0" err="1"/>
              <a:t>Chaomin</a:t>
            </a:r>
            <a:r>
              <a:rPr lang="en-US" b="1" dirty="0"/>
              <a:t> Luo, </a:t>
            </a:r>
            <a:r>
              <a:rPr lang="en-US" b="1" dirty="0" err="1"/>
              <a:t>Yaqun</a:t>
            </a:r>
            <a:r>
              <a:rPr lang="en-US" b="1" dirty="0"/>
              <a:t> Yuan</a:t>
            </a:r>
          </a:p>
          <a:p>
            <a:pPr lvl="1"/>
            <a:r>
              <a:rPr lang="en-US" dirty="0"/>
              <a:t>Human Activity Recognition and Biomedical Signal Classification Using Multi-Modal Deep Learning</a:t>
            </a:r>
          </a:p>
          <a:p>
            <a:pPr lvl="0">
              <a:spcBef>
                <a:spcPts val="600"/>
              </a:spcBef>
            </a:pPr>
            <a:r>
              <a:rPr lang="en-US" b="1" dirty="0"/>
              <a:t>Chao Liu, </a:t>
            </a:r>
            <a:r>
              <a:rPr lang="en-US" b="1" dirty="0" err="1"/>
              <a:t>Yongzhen</a:t>
            </a:r>
            <a:r>
              <a:rPr lang="en-US" b="1" dirty="0"/>
              <a:t> Chen, Yang Guo, </a:t>
            </a:r>
            <a:r>
              <a:rPr lang="en-US" b="1" dirty="0" err="1"/>
              <a:t>Jiangfeng</a:t>
            </a:r>
            <a:r>
              <a:rPr lang="en-US" b="1" dirty="0"/>
              <a:t> Wu</a:t>
            </a:r>
          </a:p>
          <a:p>
            <a:pPr lvl="1"/>
            <a:r>
              <a:rPr lang="en-US" dirty="0"/>
              <a:t>A Fully Digital Baseline Wander Compensation Method in ADC-Based High-Speed SerDes Receiver</a:t>
            </a:r>
          </a:p>
          <a:p>
            <a:pPr lvl="0">
              <a:spcBef>
                <a:spcPts val="600"/>
              </a:spcBef>
            </a:pPr>
            <a:r>
              <a:rPr lang="en-US" b="1" dirty="0"/>
              <a:t>Cooper Koch, Alexander Burkholder, Ahmed Ammar</a:t>
            </a:r>
          </a:p>
          <a:p>
            <a:pPr lvl="1"/>
            <a:r>
              <a:rPr lang="en-US" dirty="0"/>
              <a:t>Practical Implementation of Distributed Node Selection in Cooperative ARQ-Based Energy Harvesting Wireless Networks</a:t>
            </a:r>
          </a:p>
          <a:p>
            <a:pPr lvl="0">
              <a:spcBef>
                <a:spcPts val="600"/>
              </a:spcBef>
            </a:pPr>
            <a:r>
              <a:rPr lang="en-US" b="1" dirty="0"/>
              <a:t>Cheng-Lung Lee, Mark Paulik, Mohan Krishnan</a:t>
            </a:r>
          </a:p>
          <a:p>
            <a:pPr lvl="1"/>
            <a:r>
              <a:rPr lang="en-US" dirty="0"/>
              <a:t>Identification-Based </a:t>
            </a:r>
            <a:r>
              <a:rPr lang="en-US" dirty="0" err="1"/>
              <a:t>Kinodynamic</a:t>
            </a:r>
            <a:r>
              <a:rPr lang="en-US" dirty="0"/>
              <a:t> Trajectory Planning for Reactive Robot Driving</a:t>
            </a:r>
          </a:p>
          <a:p>
            <a:pPr lvl="0">
              <a:spcBef>
                <a:spcPts val="600"/>
              </a:spcBef>
            </a:pPr>
            <a:r>
              <a:rPr lang="en-US" b="1" dirty="0"/>
              <a:t>Haotian Zhao, Mohammad Mahdi Ghahramani, Samuel Palermo, </a:t>
            </a:r>
            <a:br>
              <a:rPr lang="en-US" b="1" dirty="0"/>
            </a:br>
            <a:r>
              <a:rPr lang="en-US" b="1" dirty="0"/>
              <a:t>Sebastian Hoyos</a:t>
            </a:r>
          </a:p>
          <a:p>
            <a:pPr lvl="1"/>
            <a:r>
              <a:rPr lang="en-US" dirty="0"/>
              <a:t>Multi-Centroid AI-Loops for Autonomous Hyperparameter Search of Non-Linear Time-Variant Systems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122DD-ED88-8BB8-F87C-511603DD2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Enter 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091EA-1C70-92B1-8157-50878F94C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Banquet &amp; Awards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1C221-8226-8B0D-F1DD-E3BACC954E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4688C0-3BED-4FFD-827A-1C8936C7AEB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3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A04C2-567D-499F-DF2F-202DF850A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Student Papers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4F0B7-60B4-1E36-9E0A-1C9724B03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Best Student Papers are awarded to (in no order):</a:t>
            </a:r>
          </a:p>
          <a:p>
            <a:pPr lvl="3"/>
            <a:endParaRPr lang="en-US" sz="2000" dirty="0"/>
          </a:p>
          <a:p>
            <a:r>
              <a:rPr lang="en-US" sz="2800" b="1" dirty="0"/>
              <a:t>Jacob O'Donnell, Elaine Greenfield, Hagar Hendy, </a:t>
            </a:r>
            <a:br>
              <a:rPr lang="en-US" sz="2800" b="1" dirty="0"/>
            </a:br>
            <a:r>
              <a:rPr lang="en-US" sz="2800" b="1" dirty="0"/>
              <a:t>Karsten Bergthold, Cory Merkel and Tejasvi Das</a:t>
            </a:r>
          </a:p>
          <a:p>
            <a:pPr lvl="1"/>
            <a:r>
              <a:rPr lang="en-US" sz="2400" i="1" dirty="0"/>
              <a:t>Evaluating </a:t>
            </a:r>
            <a:r>
              <a:rPr lang="en-US" sz="2400" i="1" dirty="0" err="1"/>
              <a:t>FeFET</a:t>
            </a:r>
            <a:r>
              <a:rPr lang="en-US" sz="2400" i="1" dirty="0"/>
              <a:t> and Memristor Performance in Time-Domain Computing Applications</a:t>
            </a:r>
          </a:p>
          <a:p>
            <a:pPr lvl="3"/>
            <a:endParaRPr lang="en-US" sz="2000" i="1" dirty="0"/>
          </a:p>
          <a:p>
            <a:r>
              <a:rPr lang="en-US" sz="2800" b="1" dirty="0"/>
              <a:t>Mohamed Saad Aly, Mohamed A. Y. Abdalla, and </a:t>
            </a:r>
            <a:br>
              <a:rPr lang="en-US" sz="2800" b="1" dirty="0"/>
            </a:br>
            <a:r>
              <a:rPr lang="en-US" sz="2800" b="1" dirty="0"/>
              <a:t>Mohamed Salah Mobarak</a:t>
            </a:r>
          </a:p>
          <a:p>
            <a:pPr lvl="1"/>
            <a:r>
              <a:rPr lang="en-US" sz="2400" i="1" dirty="0"/>
              <a:t>A 24.5-To-40.5 GHz 6-Bit Vector Modulator for Mm-Wave 5G Beamformers</a:t>
            </a:r>
          </a:p>
          <a:p>
            <a:pPr lvl="3"/>
            <a:endParaRPr lang="en-US" sz="2000" i="1" dirty="0"/>
          </a:p>
          <a:p>
            <a:r>
              <a:rPr lang="en-US" sz="2800" b="1" dirty="0" err="1"/>
              <a:t>Jongchan</a:t>
            </a:r>
            <a:r>
              <a:rPr lang="en-US" sz="2800" b="1" dirty="0"/>
              <a:t> Pyeon, Rudra Biswas, Mehdi Kiani, Farnaz Tehranchi</a:t>
            </a:r>
          </a:p>
          <a:p>
            <a:pPr lvl="1"/>
            <a:r>
              <a:rPr lang="en-US" sz="2400" i="1" dirty="0"/>
              <a:t>A Deep Learning Framework for Predicting Ultrasound Array Geometry and Skull Shape in Precision Ultrasound Neuromodulation</a:t>
            </a: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0795A-53C3-81E2-5163-4AC5C3B25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Enter 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280EE-6B8C-6E4E-9465-59C0CA97A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Banquet &amp; Awards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1928E-132F-E860-2BAC-ABC7B4B099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4688C0-3BED-4FFD-827A-1C8936C7AEB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17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11F4E-12B0-B9CA-A6D4-221B243F6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Papers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9F09A-EA7E-8DC8-B640-067C2B792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Best Papers are awarded to (in no order):</a:t>
            </a:r>
            <a:endParaRPr lang="en-US" sz="2000" dirty="0"/>
          </a:p>
          <a:p>
            <a:pPr>
              <a:spcBef>
                <a:spcPts val="600"/>
              </a:spcBef>
            </a:pPr>
            <a:r>
              <a:rPr lang="en-US" sz="2800" b="1" dirty="0"/>
              <a:t>Dong-Hyeon Kim, </a:t>
            </a:r>
            <a:r>
              <a:rPr lang="en-US" sz="2800" b="1" dirty="0" err="1"/>
              <a:t>Kihun</a:t>
            </a:r>
            <a:r>
              <a:rPr lang="en-US" sz="2800" b="1" dirty="0"/>
              <a:t> Kim, Jun-Seo Kim, Jae-Koo Park, </a:t>
            </a:r>
            <a:br>
              <a:rPr lang="en-US" sz="2800" b="1" dirty="0"/>
            </a:br>
            <a:r>
              <a:rPr lang="en-US" sz="2800" b="1" dirty="0"/>
              <a:t>Dae-Won Rho, Jae-Ho Lee, Seung-Jae Yang, and Woo-Young Choi</a:t>
            </a:r>
          </a:p>
          <a:p>
            <a:pPr lvl="1"/>
            <a:r>
              <a:rPr lang="en-US" sz="2400" i="1" dirty="0"/>
              <a:t>A 40-Gb/s PAM-4 VCSEL Driver with Reconfigurable 3-Tap Fractionally Spaced FFE</a:t>
            </a:r>
            <a:endParaRPr lang="en-US" sz="2200" i="1" dirty="0"/>
          </a:p>
          <a:p>
            <a:pPr>
              <a:spcBef>
                <a:spcPts val="600"/>
              </a:spcBef>
            </a:pPr>
            <a:r>
              <a:rPr lang="en-US" sz="2800" b="1" dirty="0"/>
              <a:t>Young-Hun Moon, Kun-Woo Park, Kwan-Hoon Song, Kent Edrian Lozada, Min-Jae Seo, and Seung-Tak Ryu</a:t>
            </a:r>
          </a:p>
          <a:p>
            <a:pPr lvl="1"/>
            <a:r>
              <a:rPr lang="en-US" sz="2400" i="1" dirty="0"/>
              <a:t>A 184dB-FoMS 25kHz-BW 98.6dB-SNDR Fully Dynamic Discrete-Time Delta-Sigma Modulator with Digital Noise Coupling</a:t>
            </a:r>
            <a:endParaRPr lang="en-US" sz="2000" i="1" dirty="0"/>
          </a:p>
          <a:p>
            <a:pPr>
              <a:spcBef>
                <a:spcPts val="600"/>
              </a:spcBef>
            </a:pPr>
            <a:r>
              <a:rPr lang="en-US" sz="2800" b="1" dirty="0" err="1"/>
              <a:t>Seongwon</a:t>
            </a:r>
            <a:r>
              <a:rPr lang="en-US" sz="2800" b="1" dirty="0"/>
              <a:t> Yoon, Janak Sharda, Omkar Phadke, and </a:t>
            </a:r>
            <a:r>
              <a:rPr lang="en-US" sz="2800" b="1" dirty="0" err="1"/>
              <a:t>Shimeng</a:t>
            </a:r>
            <a:r>
              <a:rPr lang="en-US" sz="2800" b="1" dirty="0"/>
              <a:t> Yu</a:t>
            </a:r>
          </a:p>
          <a:p>
            <a:pPr lvl="1"/>
            <a:r>
              <a:rPr lang="en-US" sz="2400" i="1" dirty="0"/>
              <a:t>A CMOS Image Sensor Pixel Readout Circuit Design Using Back-End-Of-Line (BEOL)-Compatible Oxide Transistors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19991-E93F-3799-99BF-55B83ECCF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Enter 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CC31A8-3A01-DE85-F4B3-0BAA334FE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Banquet &amp; Awards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69447-4B0C-E280-537E-973F13653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4688C0-3BED-4FFD-827A-1C8936C7AEB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69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90&quot;&gt;&lt;property id=&quot;20148&quot; value=&quot;5&quot;/&gt;&lt;property id=&quot;20300&quot; value=&quot;Slide 1 - &amp;quot;AMSaC 2015 PPT Template&amp;quot;&quot;/&gt;&lt;property id=&quot;20307&quot; value=&quot;266&quot;/&gt;&lt;/object&gt;&lt;object type=&quot;3&quot; unique_id=&quot;10092&quot;&gt;&lt;property id=&quot;20148&quot; value=&quot;5&quot;/&gt;&lt;property id=&quot;20300&quot; value=&quot;Slide 3 - &amp;quot;Two Panel Slide&amp;quot;&quot;/&gt;&lt;property id=&quot;20307&quot; value=&quot;277&quot;/&gt;&lt;/object&gt;&lt;object type=&quot;3&quot; unique_id=&quot;10095&quot;&gt;&lt;property id=&quot;20148&quot; value=&quot;5&quot;/&gt;&lt;property id=&quot;20300&quot; value=&quot;Slide 2&quot;/&gt;&lt;property id=&quot;20307&quot; value=&quot;27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HATlab2019">
      <a:dk1>
        <a:srgbClr val="000000"/>
      </a:dk1>
      <a:lt1>
        <a:srgbClr val="FFFFFF"/>
      </a:lt1>
      <a:dk2>
        <a:srgbClr val="003399"/>
      </a:dk2>
      <a:lt2>
        <a:srgbClr val="CCFFFF"/>
      </a:lt2>
      <a:accent1>
        <a:srgbClr val="006600"/>
      </a:accent1>
      <a:accent2>
        <a:srgbClr val="8426E2"/>
      </a:accent2>
      <a:accent3>
        <a:srgbClr val="CC3399"/>
      </a:accent3>
      <a:accent4>
        <a:srgbClr val="F26F1E"/>
      </a:accent4>
      <a:accent5>
        <a:srgbClr val="FFFFCC"/>
      </a:accent5>
      <a:accent6>
        <a:srgbClr val="996633"/>
      </a:accent6>
      <a:hlink>
        <a:srgbClr val="0066FF"/>
      </a:hlink>
      <a:folHlink>
        <a:srgbClr val="595959"/>
      </a:folHlink>
    </a:clrScheme>
    <a:fontScheme name="AMSaC2015">
      <a:majorFont>
        <a:latin typeface="Lucida Calligraphy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 w="19050"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>
            <a:solidFill>
              <a:schemeClr val="bg1"/>
            </a:solidFill>
            <a:latin typeface="+mn-lt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HATlab_PPT-Template_wide_2022.potx" id="{1B586B6D-DBF7-4B6E-B600-0639B299A1B4}" vid="{FC0911E1-7EB7-4138-B224-0A60CB17EC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HATlab_PPT-Template_wide_2022</Template>
  <TotalTime>4134</TotalTime>
  <Words>1021</Words>
  <Application>Microsoft Office PowerPoint</Application>
  <PresentationFormat>Widescreen</PresentationFormat>
  <Paragraphs>131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Agency FB</vt:lpstr>
      <vt:lpstr>Arial</vt:lpstr>
      <vt:lpstr>Arial Rounded MT Bold</vt:lpstr>
      <vt:lpstr>Calibri</vt:lpstr>
      <vt:lpstr>Tahoma</vt:lpstr>
      <vt:lpstr>Times New Roman</vt:lpstr>
      <vt:lpstr>Default Design</vt:lpstr>
      <vt:lpstr>Office Theme</vt:lpstr>
      <vt:lpstr>PowerPoint Presentation</vt:lpstr>
      <vt:lpstr>PowerPoint Presentation</vt:lpstr>
      <vt:lpstr>MWSCAS 2024 Myril B. Reed Best Paper Award</vt:lpstr>
      <vt:lpstr>2024 Myril B. Reed Award</vt:lpstr>
      <vt:lpstr>MWSCAS 2025 Best Paper Awards</vt:lpstr>
      <vt:lpstr>2025 Best Paper Selection Process</vt:lpstr>
      <vt:lpstr>Best Paper Finalist</vt:lpstr>
      <vt:lpstr>Best Student Papers</vt:lpstr>
      <vt:lpstr>Best Papers</vt:lpstr>
      <vt:lpstr>Best Posters</vt:lpstr>
      <vt:lpstr>MWSCAS 2025 Special Thanks</vt:lpstr>
      <vt:lpstr>It Takes a Village…</vt:lpstr>
      <vt:lpstr>PowerPoint Presentation</vt:lpstr>
    </vt:vector>
  </TitlesOfParts>
  <Company>Michigan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Mason, Andrew</dc:creator>
  <cp:lastModifiedBy>Michael Soderstrand</cp:lastModifiedBy>
  <cp:revision>10</cp:revision>
  <dcterms:created xsi:type="dcterms:W3CDTF">2025-08-10T17:27:36Z</dcterms:created>
  <dcterms:modified xsi:type="dcterms:W3CDTF">2026-08-14T15:00:56Z</dcterms:modified>
</cp:coreProperties>
</file>